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6"/>
  </p:notesMasterIdLst>
  <p:sldIdLst>
    <p:sldId id="260" r:id="rId2"/>
    <p:sldId id="261" r:id="rId3"/>
    <p:sldId id="262" r:id="rId4"/>
    <p:sldId id="256" r:id="rId5"/>
  </p:sldIdLst>
  <p:sldSz cx="32404050" cy="43205400"/>
  <p:notesSz cx="7104063" cy="10234613"/>
  <p:defaultTextStyle>
    <a:defPPr>
      <a:defRPr lang="zh-TW"/>
    </a:defPPr>
    <a:lvl1pPr marL="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1pPr>
    <a:lvl2pPr marL="216027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2pPr>
    <a:lvl3pPr marL="432054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3pPr>
    <a:lvl4pPr marL="648081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4pPr>
    <a:lvl5pPr marL="864108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5pPr>
    <a:lvl6pPr marL="1080135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6pPr>
    <a:lvl7pPr marL="1296162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7pPr>
    <a:lvl8pPr marL="1512189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8pPr>
    <a:lvl9pPr marL="1728216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608">
          <p15:clr>
            <a:srgbClr val="A4A3A4"/>
          </p15:clr>
        </p15:guide>
        <p15:guide id="2" pos="1020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3300"/>
    <a:srgbClr val="009900"/>
    <a:srgbClr val="CC0099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" d="100"/>
          <a:sy n="14" d="100"/>
        </p:scale>
        <p:origin x="2467" y="178"/>
      </p:cViewPr>
      <p:guideLst>
        <p:guide orient="horz" pos="13608"/>
        <p:guide pos="1020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8" cy="511731"/>
          </a:xfrm>
          <a:prstGeom prst="rect">
            <a:avLst/>
          </a:prstGeom>
        </p:spPr>
        <p:txBody>
          <a:bodyPr vert="horz" lIns="94668" tIns="47334" rIns="94668" bIns="47334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8" cy="511731"/>
          </a:xfrm>
          <a:prstGeom prst="rect">
            <a:avLst/>
          </a:prstGeom>
        </p:spPr>
        <p:txBody>
          <a:bodyPr vert="horz" lIns="94668" tIns="47334" rIns="94668" bIns="47334" rtlCol="0"/>
          <a:lstStyle>
            <a:lvl1pPr algn="r">
              <a:defRPr sz="1200"/>
            </a:lvl1pPr>
          </a:lstStyle>
          <a:p>
            <a:fld id="{C994509D-9AD8-438D-B7C3-3EF9C2A779E8}" type="datetimeFigureOut">
              <a:rPr lang="zh-TW" altLang="en-US" smtClean="0"/>
              <a:t>2023/4/15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2112963" y="768350"/>
            <a:ext cx="2878137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668" tIns="47334" rIns="94668" bIns="47334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710407" y="4861442"/>
            <a:ext cx="5683250" cy="4605576"/>
          </a:xfrm>
          <a:prstGeom prst="rect">
            <a:avLst/>
          </a:prstGeom>
        </p:spPr>
        <p:txBody>
          <a:bodyPr vert="horz" lIns="94668" tIns="47334" rIns="94668" bIns="47334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8428" cy="511731"/>
          </a:xfrm>
          <a:prstGeom prst="rect">
            <a:avLst/>
          </a:prstGeom>
        </p:spPr>
        <p:txBody>
          <a:bodyPr vert="horz" lIns="94668" tIns="47334" rIns="94668" bIns="47334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4023992" y="9721106"/>
            <a:ext cx="3078428" cy="511731"/>
          </a:xfrm>
          <a:prstGeom prst="rect">
            <a:avLst/>
          </a:prstGeom>
        </p:spPr>
        <p:txBody>
          <a:bodyPr vert="horz" lIns="94668" tIns="47334" rIns="94668" bIns="47334" rtlCol="0" anchor="b"/>
          <a:lstStyle>
            <a:lvl1pPr algn="r">
              <a:defRPr sz="1200"/>
            </a:lvl1pPr>
          </a:lstStyle>
          <a:p>
            <a:fld id="{DFAA5D32-832D-43D1-BC3B-E44D14FA89B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70382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3205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AA5D32-832D-43D1-BC3B-E44D14FA89BE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43205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92878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A5D32-832D-43D1-BC3B-E44D14FA89BE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302412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A5D32-832D-43D1-BC3B-E44D14FA89BE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855752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A5D32-832D-43D1-BC3B-E44D14FA89BE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86198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430304" y="13421680"/>
            <a:ext cx="27543443" cy="9261158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4860608" y="24483060"/>
            <a:ext cx="22682835" cy="110413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60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20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4808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641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801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961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121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282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930A8-7315-4CEF-AA04-33CB5C8DBCF6}" type="datetimeFigureOut">
              <a:rPr lang="zh-TW" altLang="en-US" smtClean="0"/>
              <a:t>2023/4/15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28729-1AEE-4A99-BD08-9237255ADCC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25919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930A8-7315-4CEF-AA04-33CB5C8DBCF6}" type="datetimeFigureOut">
              <a:rPr lang="zh-TW" altLang="en-US" smtClean="0"/>
              <a:t>2023/4/15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28729-1AEE-4A99-BD08-9237255ADCC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50609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23492936" y="1730222"/>
            <a:ext cx="7290911" cy="3686460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620203" y="1730222"/>
            <a:ext cx="21332666" cy="3686460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930A8-7315-4CEF-AA04-33CB5C8DBCF6}" type="datetimeFigureOut">
              <a:rPr lang="zh-TW" altLang="en-US" smtClean="0"/>
              <a:t>2023/4/15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28729-1AEE-4A99-BD08-9237255ADCC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29877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930A8-7315-4CEF-AA04-33CB5C8DBCF6}" type="datetimeFigureOut">
              <a:rPr lang="zh-TW" altLang="en-US" smtClean="0"/>
              <a:t>2023/4/15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28729-1AEE-4A99-BD08-9237255ADCC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57794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59696" y="27763473"/>
            <a:ext cx="27543443" cy="8581073"/>
          </a:xfrm>
        </p:spPr>
        <p:txBody>
          <a:bodyPr anchor="t"/>
          <a:lstStyle>
            <a:lvl1pPr algn="l">
              <a:defRPr sz="189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559696" y="18312295"/>
            <a:ext cx="27543443" cy="9451178"/>
          </a:xfrm>
        </p:spPr>
        <p:txBody>
          <a:bodyPr anchor="b"/>
          <a:lstStyle>
            <a:lvl1pPr marL="0" indent="0">
              <a:buNone/>
              <a:defRPr sz="9500">
                <a:solidFill>
                  <a:schemeClr val="tx1">
                    <a:tint val="75000"/>
                  </a:schemeClr>
                </a:solidFill>
              </a:defRPr>
            </a:lvl1pPr>
            <a:lvl2pPr marL="2160270" indent="0">
              <a:buNone/>
              <a:defRPr sz="8500">
                <a:solidFill>
                  <a:schemeClr val="tx1">
                    <a:tint val="75000"/>
                  </a:schemeClr>
                </a:solidFill>
              </a:defRPr>
            </a:lvl2pPr>
            <a:lvl3pPr marL="4320540" indent="0">
              <a:buNone/>
              <a:defRPr sz="7600">
                <a:solidFill>
                  <a:schemeClr val="tx1">
                    <a:tint val="75000"/>
                  </a:schemeClr>
                </a:solidFill>
              </a:defRPr>
            </a:lvl3pPr>
            <a:lvl4pPr marL="648081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4pPr>
            <a:lvl5pPr marL="864108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5pPr>
            <a:lvl6pPr marL="1080135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6pPr>
            <a:lvl7pPr marL="1296162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7pPr>
            <a:lvl8pPr marL="1512189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8pPr>
            <a:lvl9pPr marL="1728216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930A8-7315-4CEF-AA04-33CB5C8DBCF6}" type="datetimeFigureOut">
              <a:rPr lang="zh-TW" altLang="en-US" smtClean="0"/>
              <a:t>2023/4/15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28729-1AEE-4A99-BD08-9237255ADCC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19720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620202" y="10081263"/>
            <a:ext cx="14311789" cy="28513567"/>
          </a:xfrm>
        </p:spPr>
        <p:txBody>
          <a:bodyPr/>
          <a:lstStyle>
            <a:lvl1pPr>
              <a:defRPr sz="13200"/>
            </a:lvl1pPr>
            <a:lvl2pPr>
              <a:defRPr sz="11300"/>
            </a:lvl2pPr>
            <a:lvl3pPr>
              <a:defRPr sz="9500"/>
            </a:lvl3pPr>
            <a:lvl4pPr>
              <a:defRPr sz="8500"/>
            </a:lvl4pPr>
            <a:lvl5pPr>
              <a:defRPr sz="8500"/>
            </a:lvl5pPr>
            <a:lvl6pPr>
              <a:defRPr sz="8500"/>
            </a:lvl6pPr>
            <a:lvl7pPr>
              <a:defRPr sz="8500"/>
            </a:lvl7pPr>
            <a:lvl8pPr>
              <a:defRPr sz="8500"/>
            </a:lvl8pPr>
            <a:lvl9pPr>
              <a:defRPr sz="85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16472059" y="10081263"/>
            <a:ext cx="14311789" cy="28513567"/>
          </a:xfrm>
        </p:spPr>
        <p:txBody>
          <a:bodyPr/>
          <a:lstStyle>
            <a:lvl1pPr>
              <a:defRPr sz="13200"/>
            </a:lvl1pPr>
            <a:lvl2pPr>
              <a:defRPr sz="11300"/>
            </a:lvl2pPr>
            <a:lvl3pPr>
              <a:defRPr sz="9500"/>
            </a:lvl3pPr>
            <a:lvl4pPr>
              <a:defRPr sz="8500"/>
            </a:lvl4pPr>
            <a:lvl5pPr>
              <a:defRPr sz="8500"/>
            </a:lvl5pPr>
            <a:lvl6pPr>
              <a:defRPr sz="8500"/>
            </a:lvl6pPr>
            <a:lvl7pPr>
              <a:defRPr sz="8500"/>
            </a:lvl7pPr>
            <a:lvl8pPr>
              <a:defRPr sz="8500"/>
            </a:lvl8pPr>
            <a:lvl9pPr>
              <a:defRPr sz="85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930A8-7315-4CEF-AA04-33CB5C8DBCF6}" type="datetimeFigureOut">
              <a:rPr lang="zh-TW" altLang="en-US" smtClean="0"/>
              <a:t>2023/4/15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28729-1AEE-4A99-BD08-9237255ADCC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27610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620203" y="9671212"/>
            <a:ext cx="14317416" cy="4030501"/>
          </a:xfrm>
        </p:spPr>
        <p:txBody>
          <a:bodyPr anchor="b"/>
          <a:lstStyle>
            <a:lvl1pPr marL="0" indent="0">
              <a:buNone/>
              <a:defRPr sz="11300" b="1"/>
            </a:lvl1pPr>
            <a:lvl2pPr marL="2160270" indent="0">
              <a:buNone/>
              <a:defRPr sz="9500" b="1"/>
            </a:lvl2pPr>
            <a:lvl3pPr marL="4320540" indent="0">
              <a:buNone/>
              <a:defRPr sz="8500" b="1"/>
            </a:lvl3pPr>
            <a:lvl4pPr marL="6480810" indent="0">
              <a:buNone/>
              <a:defRPr sz="7600" b="1"/>
            </a:lvl4pPr>
            <a:lvl5pPr marL="8641080" indent="0">
              <a:buNone/>
              <a:defRPr sz="7600" b="1"/>
            </a:lvl5pPr>
            <a:lvl6pPr marL="10801350" indent="0">
              <a:buNone/>
              <a:defRPr sz="7600" b="1"/>
            </a:lvl6pPr>
            <a:lvl7pPr marL="12961620" indent="0">
              <a:buNone/>
              <a:defRPr sz="7600" b="1"/>
            </a:lvl7pPr>
            <a:lvl8pPr marL="15121890" indent="0">
              <a:buNone/>
              <a:defRPr sz="7600" b="1"/>
            </a:lvl8pPr>
            <a:lvl9pPr marL="17282160" indent="0">
              <a:buNone/>
              <a:defRPr sz="7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1620203" y="13701713"/>
            <a:ext cx="14317416" cy="24893114"/>
          </a:xfrm>
        </p:spPr>
        <p:txBody>
          <a:bodyPr/>
          <a:lstStyle>
            <a:lvl1pPr>
              <a:defRPr sz="11300"/>
            </a:lvl1pPr>
            <a:lvl2pPr>
              <a:defRPr sz="9500"/>
            </a:lvl2pPr>
            <a:lvl3pPr>
              <a:defRPr sz="8500"/>
            </a:lvl3pPr>
            <a:lvl4pPr>
              <a:defRPr sz="7600"/>
            </a:lvl4pPr>
            <a:lvl5pPr>
              <a:defRPr sz="7600"/>
            </a:lvl5pPr>
            <a:lvl6pPr>
              <a:defRPr sz="7600"/>
            </a:lvl6pPr>
            <a:lvl7pPr>
              <a:defRPr sz="7600"/>
            </a:lvl7pPr>
            <a:lvl8pPr>
              <a:defRPr sz="7600"/>
            </a:lvl8pPr>
            <a:lvl9pPr>
              <a:defRPr sz="7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16460809" y="9671212"/>
            <a:ext cx="14323040" cy="4030501"/>
          </a:xfrm>
        </p:spPr>
        <p:txBody>
          <a:bodyPr anchor="b"/>
          <a:lstStyle>
            <a:lvl1pPr marL="0" indent="0">
              <a:buNone/>
              <a:defRPr sz="11300" b="1"/>
            </a:lvl1pPr>
            <a:lvl2pPr marL="2160270" indent="0">
              <a:buNone/>
              <a:defRPr sz="9500" b="1"/>
            </a:lvl2pPr>
            <a:lvl3pPr marL="4320540" indent="0">
              <a:buNone/>
              <a:defRPr sz="8500" b="1"/>
            </a:lvl3pPr>
            <a:lvl4pPr marL="6480810" indent="0">
              <a:buNone/>
              <a:defRPr sz="7600" b="1"/>
            </a:lvl4pPr>
            <a:lvl5pPr marL="8641080" indent="0">
              <a:buNone/>
              <a:defRPr sz="7600" b="1"/>
            </a:lvl5pPr>
            <a:lvl6pPr marL="10801350" indent="0">
              <a:buNone/>
              <a:defRPr sz="7600" b="1"/>
            </a:lvl6pPr>
            <a:lvl7pPr marL="12961620" indent="0">
              <a:buNone/>
              <a:defRPr sz="7600" b="1"/>
            </a:lvl7pPr>
            <a:lvl8pPr marL="15121890" indent="0">
              <a:buNone/>
              <a:defRPr sz="7600" b="1"/>
            </a:lvl8pPr>
            <a:lvl9pPr marL="17282160" indent="0">
              <a:buNone/>
              <a:defRPr sz="7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16460809" y="13701713"/>
            <a:ext cx="14323040" cy="24893114"/>
          </a:xfrm>
        </p:spPr>
        <p:txBody>
          <a:bodyPr/>
          <a:lstStyle>
            <a:lvl1pPr>
              <a:defRPr sz="11300"/>
            </a:lvl1pPr>
            <a:lvl2pPr>
              <a:defRPr sz="9500"/>
            </a:lvl2pPr>
            <a:lvl3pPr>
              <a:defRPr sz="8500"/>
            </a:lvl3pPr>
            <a:lvl4pPr>
              <a:defRPr sz="7600"/>
            </a:lvl4pPr>
            <a:lvl5pPr>
              <a:defRPr sz="7600"/>
            </a:lvl5pPr>
            <a:lvl6pPr>
              <a:defRPr sz="7600"/>
            </a:lvl6pPr>
            <a:lvl7pPr>
              <a:defRPr sz="7600"/>
            </a:lvl7pPr>
            <a:lvl8pPr>
              <a:defRPr sz="7600"/>
            </a:lvl8pPr>
            <a:lvl9pPr>
              <a:defRPr sz="7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930A8-7315-4CEF-AA04-33CB5C8DBCF6}" type="datetimeFigureOut">
              <a:rPr lang="zh-TW" altLang="en-US" smtClean="0"/>
              <a:t>2023/4/15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28729-1AEE-4A99-BD08-9237255ADCC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35060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930A8-7315-4CEF-AA04-33CB5C8DBCF6}" type="datetimeFigureOut">
              <a:rPr lang="zh-TW" altLang="en-US" smtClean="0"/>
              <a:t>2023/4/15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28729-1AEE-4A99-BD08-9237255ADCC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51789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930A8-7315-4CEF-AA04-33CB5C8DBCF6}" type="datetimeFigureOut">
              <a:rPr lang="zh-TW" altLang="en-US" smtClean="0"/>
              <a:t>2023/4/15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28729-1AEE-4A99-BD08-9237255ADCC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72278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20204" y="1720215"/>
            <a:ext cx="10660709" cy="7320915"/>
          </a:xfrm>
        </p:spPr>
        <p:txBody>
          <a:bodyPr anchor="b"/>
          <a:lstStyle>
            <a:lvl1pPr algn="l">
              <a:defRPr sz="95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669083" y="1720218"/>
            <a:ext cx="18114764" cy="36874612"/>
          </a:xfrm>
        </p:spPr>
        <p:txBody>
          <a:bodyPr/>
          <a:lstStyle>
            <a:lvl1pPr>
              <a:defRPr sz="15100"/>
            </a:lvl1pPr>
            <a:lvl2pPr>
              <a:defRPr sz="13200"/>
            </a:lvl2pPr>
            <a:lvl3pPr>
              <a:defRPr sz="11300"/>
            </a:lvl3pPr>
            <a:lvl4pPr>
              <a:defRPr sz="9500"/>
            </a:lvl4pPr>
            <a:lvl5pPr>
              <a:defRPr sz="9500"/>
            </a:lvl5pPr>
            <a:lvl6pPr>
              <a:defRPr sz="9500"/>
            </a:lvl6pPr>
            <a:lvl7pPr>
              <a:defRPr sz="9500"/>
            </a:lvl7pPr>
            <a:lvl8pPr>
              <a:defRPr sz="9500"/>
            </a:lvl8pPr>
            <a:lvl9pPr>
              <a:defRPr sz="95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620204" y="9041133"/>
            <a:ext cx="10660709" cy="29553697"/>
          </a:xfrm>
        </p:spPr>
        <p:txBody>
          <a:bodyPr/>
          <a:lstStyle>
            <a:lvl1pPr marL="0" indent="0">
              <a:buNone/>
              <a:defRPr sz="6600"/>
            </a:lvl1pPr>
            <a:lvl2pPr marL="2160270" indent="0">
              <a:buNone/>
              <a:defRPr sz="5700"/>
            </a:lvl2pPr>
            <a:lvl3pPr marL="4320540" indent="0">
              <a:buNone/>
              <a:defRPr sz="4700"/>
            </a:lvl3pPr>
            <a:lvl4pPr marL="6480810" indent="0">
              <a:buNone/>
              <a:defRPr sz="4300"/>
            </a:lvl4pPr>
            <a:lvl5pPr marL="8641080" indent="0">
              <a:buNone/>
              <a:defRPr sz="4300"/>
            </a:lvl5pPr>
            <a:lvl6pPr marL="10801350" indent="0">
              <a:buNone/>
              <a:defRPr sz="4300"/>
            </a:lvl6pPr>
            <a:lvl7pPr marL="12961620" indent="0">
              <a:buNone/>
              <a:defRPr sz="4300"/>
            </a:lvl7pPr>
            <a:lvl8pPr marL="15121890" indent="0">
              <a:buNone/>
              <a:defRPr sz="4300"/>
            </a:lvl8pPr>
            <a:lvl9pPr marL="17282160" indent="0">
              <a:buNone/>
              <a:defRPr sz="43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930A8-7315-4CEF-AA04-33CB5C8DBCF6}" type="datetimeFigureOut">
              <a:rPr lang="zh-TW" altLang="en-US" smtClean="0"/>
              <a:t>2023/4/15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28729-1AEE-4A99-BD08-9237255ADCC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39933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51421" y="30243780"/>
            <a:ext cx="19442430" cy="3570449"/>
          </a:xfrm>
        </p:spPr>
        <p:txBody>
          <a:bodyPr anchor="b"/>
          <a:lstStyle>
            <a:lvl1pPr algn="l">
              <a:defRPr sz="95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6351421" y="3860483"/>
            <a:ext cx="19442430" cy="25923240"/>
          </a:xfrm>
        </p:spPr>
        <p:txBody>
          <a:bodyPr/>
          <a:lstStyle>
            <a:lvl1pPr marL="0" indent="0">
              <a:buNone/>
              <a:defRPr sz="15100"/>
            </a:lvl1pPr>
            <a:lvl2pPr marL="2160270" indent="0">
              <a:buNone/>
              <a:defRPr sz="13200"/>
            </a:lvl2pPr>
            <a:lvl3pPr marL="4320540" indent="0">
              <a:buNone/>
              <a:defRPr sz="11300"/>
            </a:lvl3pPr>
            <a:lvl4pPr marL="6480810" indent="0">
              <a:buNone/>
              <a:defRPr sz="9500"/>
            </a:lvl4pPr>
            <a:lvl5pPr marL="8641080" indent="0">
              <a:buNone/>
              <a:defRPr sz="9500"/>
            </a:lvl5pPr>
            <a:lvl6pPr marL="10801350" indent="0">
              <a:buNone/>
              <a:defRPr sz="9500"/>
            </a:lvl6pPr>
            <a:lvl7pPr marL="12961620" indent="0">
              <a:buNone/>
              <a:defRPr sz="9500"/>
            </a:lvl7pPr>
            <a:lvl8pPr marL="15121890" indent="0">
              <a:buNone/>
              <a:defRPr sz="9500"/>
            </a:lvl8pPr>
            <a:lvl9pPr marL="17282160" indent="0">
              <a:buNone/>
              <a:defRPr sz="95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51421" y="33814229"/>
            <a:ext cx="19442430" cy="5070631"/>
          </a:xfrm>
        </p:spPr>
        <p:txBody>
          <a:bodyPr/>
          <a:lstStyle>
            <a:lvl1pPr marL="0" indent="0">
              <a:buNone/>
              <a:defRPr sz="6600"/>
            </a:lvl1pPr>
            <a:lvl2pPr marL="2160270" indent="0">
              <a:buNone/>
              <a:defRPr sz="5700"/>
            </a:lvl2pPr>
            <a:lvl3pPr marL="4320540" indent="0">
              <a:buNone/>
              <a:defRPr sz="4700"/>
            </a:lvl3pPr>
            <a:lvl4pPr marL="6480810" indent="0">
              <a:buNone/>
              <a:defRPr sz="4300"/>
            </a:lvl4pPr>
            <a:lvl5pPr marL="8641080" indent="0">
              <a:buNone/>
              <a:defRPr sz="4300"/>
            </a:lvl5pPr>
            <a:lvl6pPr marL="10801350" indent="0">
              <a:buNone/>
              <a:defRPr sz="4300"/>
            </a:lvl6pPr>
            <a:lvl7pPr marL="12961620" indent="0">
              <a:buNone/>
              <a:defRPr sz="4300"/>
            </a:lvl7pPr>
            <a:lvl8pPr marL="15121890" indent="0">
              <a:buNone/>
              <a:defRPr sz="4300"/>
            </a:lvl8pPr>
            <a:lvl9pPr marL="17282160" indent="0">
              <a:buNone/>
              <a:defRPr sz="43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930A8-7315-4CEF-AA04-33CB5C8DBCF6}" type="datetimeFigureOut">
              <a:rPr lang="zh-TW" altLang="en-US" smtClean="0"/>
              <a:t>2023/4/15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28729-1AEE-4A99-BD08-9237255ADCC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08156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1620203" y="1730219"/>
            <a:ext cx="29163645" cy="7200900"/>
          </a:xfrm>
          <a:prstGeom prst="rect">
            <a:avLst/>
          </a:prstGeom>
        </p:spPr>
        <p:txBody>
          <a:bodyPr vert="horz" lIns="432054" tIns="216027" rIns="432054" bIns="216027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620203" y="10081263"/>
            <a:ext cx="29163645" cy="28513567"/>
          </a:xfrm>
          <a:prstGeom prst="rect">
            <a:avLst/>
          </a:prstGeom>
        </p:spPr>
        <p:txBody>
          <a:bodyPr vert="horz" lIns="432054" tIns="216027" rIns="432054" bIns="216027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1620203" y="40045008"/>
            <a:ext cx="7560945" cy="2300288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l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B930A8-7315-4CEF-AA04-33CB5C8DBCF6}" type="datetimeFigureOut">
              <a:rPr lang="zh-TW" altLang="en-US" smtClean="0"/>
              <a:t>2023/4/15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11071384" y="40045008"/>
            <a:ext cx="10261283" cy="2300288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ctr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23222903" y="40045008"/>
            <a:ext cx="7560945" cy="2300288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r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B28729-1AEE-4A99-BD08-9237255ADCC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81736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320540" rtl="0" eaLnBrk="1" latinLnBrk="0" hangingPunct="1">
        <a:spcBef>
          <a:spcPct val="0"/>
        </a:spcBef>
        <a:buNone/>
        <a:defRPr sz="20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20203" indent="-1620203" algn="l" defTabSz="4320540" rtl="0" eaLnBrk="1" latinLnBrk="0" hangingPunct="1">
        <a:spcBef>
          <a:spcPct val="20000"/>
        </a:spcBef>
        <a:buFont typeface="Arial" pitchFamily="34" charset="0"/>
        <a:buChar char="•"/>
        <a:defRPr sz="15100" kern="1200">
          <a:solidFill>
            <a:schemeClr val="tx1"/>
          </a:solidFill>
          <a:latin typeface="+mn-lt"/>
          <a:ea typeface="+mn-ea"/>
          <a:cs typeface="+mn-cs"/>
        </a:defRPr>
      </a:lvl1pPr>
      <a:lvl2pPr marL="3510439" indent="-1350169" algn="l" defTabSz="4320540" rtl="0" eaLnBrk="1" latinLnBrk="0" hangingPunct="1">
        <a:spcBef>
          <a:spcPct val="20000"/>
        </a:spcBef>
        <a:buFont typeface="Arial" pitchFamily="34" charset="0"/>
        <a:buChar char="–"/>
        <a:defRPr sz="132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675" indent="-1080135" algn="l" defTabSz="4320540" rtl="0" eaLnBrk="1" latinLnBrk="0" hangingPunct="1">
        <a:spcBef>
          <a:spcPct val="20000"/>
        </a:spcBef>
        <a:buFont typeface="Arial" pitchFamily="34" charset="0"/>
        <a:buChar char="•"/>
        <a:defRPr sz="11300" kern="1200">
          <a:solidFill>
            <a:schemeClr val="tx1"/>
          </a:solidFill>
          <a:latin typeface="+mn-lt"/>
          <a:ea typeface="+mn-ea"/>
          <a:cs typeface="+mn-cs"/>
        </a:defRPr>
      </a:lvl3pPr>
      <a:lvl4pPr marL="7560945" indent="-1080135" algn="l" defTabSz="4320540" rtl="0" eaLnBrk="1" latinLnBrk="0" hangingPunct="1">
        <a:spcBef>
          <a:spcPct val="20000"/>
        </a:spcBef>
        <a:buFont typeface="Arial" pitchFamily="34" charset="0"/>
        <a:buChar char="–"/>
        <a:defRPr sz="9500" kern="1200">
          <a:solidFill>
            <a:schemeClr val="tx1"/>
          </a:solidFill>
          <a:latin typeface="+mn-lt"/>
          <a:ea typeface="+mn-ea"/>
          <a:cs typeface="+mn-cs"/>
        </a:defRPr>
      </a:lvl4pPr>
      <a:lvl5pPr marL="9721215" indent="-1080135" algn="l" defTabSz="4320540" rtl="0" eaLnBrk="1" latinLnBrk="0" hangingPunct="1">
        <a:spcBef>
          <a:spcPct val="20000"/>
        </a:spcBef>
        <a:buFont typeface="Arial" pitchFamily="34" charset="0"/>
        <a:buChar char="»"/>
        <a:defRPr sz="9500" kern="1200">
          <a:solidFill>
            <a:schemeClr val="tx1"/>
          </a:solidFill>
          <a:latin typeface="+mn-lt"/>
          <a:ea typeface="+mn-ea"/>
          <a:cs typeface="+mn-cs"/>
        </a:defRPr>
      </a:lvl5pPr>
      <a:lvl6pPr marL="11881485" indent="-1080135" algn="l" defTabSz="4320540" rtl="0" eaLnBrk="1" latinLnBrk="0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6pPr>
      <a:lvl7pPr marL="14041755" indent="-1080135" algn="l" defTabSz="4320540" rtl="0" eaLnBrk="1" latinLnBrk="0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7pPr>
      <a:lvl8pPr marL="16202025" indent="-1080135" algn="l" defTabSz="4320540" rtl="0" eaLnBrk="1" latinLnBrk="0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8pPr>
      <a:lvl9pPr marL="18362295" indent="-1080135" algn="l" defTabSz="4320540" rtl="0" eaLnBrk="1" latinLnBrk="0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1pPr>
      <a:lvl2pPr marL="216027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2pPr>
      <a:lvl3pPr marL="432054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3pPr>
      <a:lvl4pPr marL="648081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4pPr>
      <a:lvl5pPr marL="864108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5pPr>
      <a:lvl6pPr marL="1080135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6pPr>
      <a:lvl7pPr marL="1296162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7pPr>
      <a:lvl8pPr marL="1512189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emf"/><Relationship Id="rId3" Type="http://schemas.openxmlformats.org/officeDocument/2006/relationships/image" Target="../media/image1.gif"/><Relationship Id="rId7" Type="http://schemas.openxmlformats.org/officeDocument/2006/relationships/image" Target="../media/image5.jpeg"/><Relationship Id="rId12" Type="http://schemas.openxmlformats.org/officeDocument/2006/relationships/image" Target="../media/image9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5" Type="http://schemas.openxmlformats.org/officeDocument/2006/relationships/image" Target="../media/image12.jpeg"/><Relationship Id="rId10" Type="http://schemas.openxmlformats.org/officeDocument/2006/relationships/hyperlink" Target="https://en.wikipedia.org/wiki/Total_synthesis" TargetMode="External"/><Relationship Id="rId4" Type="http://schemas.openxmlformats.org/officeDocument/2006/relationships/image" Target="../media/image2.gif"/><Relationship Id="rId9" Type="http://schemas.openxmlformats.org/officeDocument/2006/relationships/image" Target="../media/image7.png"/><Relationship Id="rId14" Type="http://schemas.openxmlformats.org/officeDocument/2006/relationships/image" Target="../media/image11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.gif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9.jpeg"/><Relationship Id="rId5" Type="http://schemas.openxmlformats.org/officeDocument/2006/relationships/image" Target="../media/image13.png"/><Relationship Id="rId10" Type="http://schemas.openxmlformats.org/officeDocument/2006/relationships/image" Target="../media/image18.jpeg"/><Relationship Id="rId4" Type="http://schemas.openxmlformats.org/officeDocument/2006/relationships/image" Target="../media/image2.gif"/><Relationship Id="rId9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.gif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26.jpeg"/><Relationship Id="rId5" Type="http://schemas.openxmlformats.org/officeDocument/2006/relationships/image" Target="../media/image20.png"/><Relationship Id="rId10" Type="http://schemas.openxmlformats.org/officeDocument/2006/relationships/image" Target="../media/image25.jpeg"/><Relationship Id="rId4" Type="http://schemas.openxmlformats.org/officeDocument/2006/relationships/image" Target="../media/image2.gif"/><Relationship Id="rId9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4.png"/><Relationship Id="rId3" Type="http://schemas.openxmlformats.org/officeDocument/2006/relationships/image" Target="../media/image1.gif"/><Relationship Id="rId7" Type="http://schemas.openxmlformats.org/officeDocument/2006/relationships/image" Target="../media/image29.png"/><Relationship Id="rId12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2.png"/><Relationship Id="rId5" Type="http://schemas.openxmlformats.org/officeDocument/2006/relationships/image" Target="../media/image27.png"/><Relationship Id="rId10" Type="http://schemas.openxmlformats.org/officeDocument/2006/relationships/image" Target="../media/image31.jpeg"/><Relationship Id="rId4" Type="http://schemas.openxmlformats.org/officeDocument/2006/relationships/image" Target="../media/image2.gif"/><Relationship Id="rId9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F9A4C061-CC40-C8DC-8A91-40F8E6B7E388}"/>
              </a:ext>
            </a:extLst>
          </p:cNvPr>
          <p:cNvSpPr/>
          <p:nvPr/>
        </p:nvSpPr>
        <p:spPr>
          <a:xfrm>
            <a:off x="4501668" y="40119466"/>
            <a:ext cx="2699357" cy="277931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3205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TW" sz="8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新細明體" panose="02020500000000000000" pitchFamily="18" charset="-120"/>
              <a:ea typeface="+mn-ea"/>
              <a:cs typeface="+mn-cs"/>
            </a:endParaRP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6AB3DAC8-A05F-2C31-170B-46D0F1C63659}"/>
              </a:ext>
            </a:extLst>
          </p:cNvPr>
          <p:cNvSpPr/>
          <p:nvPr/>
        </p:nvSpPr>
        <p:spPr>
          <a:xfrm>
            <a:off x="11942577" y="40030261"/>
            <a:ext cx="8669093" cy="295940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3205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TW" sz="8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新細明體" panose="02020500000000000000" pitchFamily="18" charset="-120"/>
              <a:ea typeface="+mn-ea"/>
              <a:cs typeface="+mn-cs"/>
            </a:endParaRPr>
          </a:p>
        </p:txBody>
      </p:sp>
      <p:pic>
        <p:nvPicPr>
          <p:cNvPr id="1038" name="Picture 14" descr="C:\Users\USER\Desktop\設計海報\logo_ncyu_foote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860" y="278975"/>
            <a:ext cx="3753465" cy="379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圖片 3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1377" y="161754"/>
            <a:ext cx="4032673" cy="4176464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12369670" y="3840902"/>
            <a:ext cx="6724918" cy="14003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3205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8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有機合成化學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447" y="5303542"/>
            <a:ext cx="17258398" cy="12649802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025561" y="18218323"/>
            <a:ext cx="19762795" cy="11342885"/>
          </a:xfrm>
          <a:prstGeom prst="rect">
            <a:avLst/>
          </a:prstGeom>
        </p:spPr>
      </p:pic>
      <p:pic>
        <p:nvPicPr>
          <p:cNvPr id="229" name="圖片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02769" y="30385840"/>
            <a:ext cx="8543833" cy="5968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文字方塊 15"/>
          <p:cNvSpPr txBox="1"/>
          <p:nvPr/>
        </p:nvSpPr>
        <p:spPr>
          <a:xfrm>
            <a:off x="21623490" y="29336223"/>
            <a:ext cx="83231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3205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NMR:</a:t>
            </a:r>
            <a:r>
              <a:rPr kumimoji="0" lang="zh-TW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核磁共振光譜儀</a:t>
            </a:r>
            <a:r>
              <a:rPr kumimoji="0" lang="en-US" altLang="zh-TW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kumimoji="0" lang="zh-TW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應化系</a:t>
            </a:r>
            <a:r>
              <a:rPr kumimoji="0" lang="en-US" altLang="zh-TW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endParaRPr kumimoji="0" lang="zh-TW" alt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19" name="圖片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938891" y="5509018"/>
            <a:ext cx="13706948" cy="10621073"/>
          </a:xfrm>
          <a:prstGeom prst="rect">
            <a:avLst/>
          </a:prstGeom>
        </p:spPr>
      </p:pic>
      <p:pic>
        <p:nvPicPr>
          <p:cNvPr id="2052" name="Picture 4" descr="https://upload.wikimedia.org/wikipedia/commons/thumb/e/e5/Cyanocobalamin.svg/230px-Cyanocobalamin.svg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4521" y="18398036"/>
            <a:ext cx="6418323" cy="9627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/>
          <p:cNvSpPr/>
          <p:nvPr/>
        </p:nvSpPr>
        <p:spPr>
          <a:xfrm>
            <a:off x="1427132" y="28360879"/>
            <a:ext cx="88931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3205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The </a:t>
            </a:r>
            <a:r>
              <a:rPr kumimoji="0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srgbClr val="3366CC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  <a:hlinkClick r:id="rId10" tooltip="Total synthesis"/>
              </a:rPr>
              <a:t>total synthesis</a:t>
            </a:r>
            <a:r>
              <a:rPr kumimoji="0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 of vitamin B</a:t>
            </a:r>
            <a:r>
              <a:rPr kumimoji="0" lang="en-US" altLang="zh-TW" sz="3600" b="0" i="0" u="none" strike="noStrike" kern="1200" cap="none" spc="0" normalizeH="0" baseline="-2500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12</a:t>
            </a:r>
            <a:r>
              <a:rPr kumimoji="0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 marked a major achievement in organic chemistry.</a:t>
            </a:r>
            <a:endParaRPr kumimoji="0" lang="zh-TW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24DD804-9639-EC56-C7DD-C6F67CBABFE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806" y="30299797"/>
            <a:ext cx="2575874" cy="3472255"/>
          </a:xfrm>
          <a:prstGeom prst="rect">
            <a:avLst/>
          </a:prstGeom>
        </p:spPr>
      </p:pic>
      <p:sp>
        <p:nvSpPr>
          <p:cNvPr id="8" name="文字方塊 12">
            <a:extLst>
              <a:ext uri="{FF2B5EF4-FFF2-40B4-BE49-F238E27FC236}">
                <a16:creationId xmlns:a16="http://schemas.microsoft.com/office/drawing/2014/main" id="{ED63E0C1-68C9-05FB-E84F-5C319F06D3F0}"/>
              </a:ext>
            </a:extLst>
          </p:cNvPr>
          <p:cNvSpPr txBox="1"/>
          <p:nvPr/>
        </p:nvSpPr>
        <p:spPr>
          <a:xfrm>
            <a:off x="4825483" y="30820206"/>
            <a:ext cx="11376542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32054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TW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新細明體" panose="02020500000000000000" pitchFamily="18" charset="-120"/>
                <a:ea typeface="+mn-ea"/>
                <a:cs typeface="+mn-cs"/>
              </a:rPr>
              <a:t>莊翔宇 </a:t>
            </a:r>
            <a:r>
              <a:rPr kumimoji="0" lang="en-TW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新細明體" panose="02020500000000000000" pitchFamily="18" charset="-120"/>
                <a:ea typeface="+mn-ea"/>
                <a:cs typeface="+mn-cs"/>
              </a:rPr>
              <a:t>助理教授　Professor </a:t>
            </a:r>
            <a:r>
              <a:rPr kumimoji="0" lang="en-TW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新細明體" panose="02020500000000000000" pitchFamily="18" charset="-120"/>
                <a:ea typeface="+mn-ea"/>
                <a:cs typeface="+mn-cs"/>
              </a:rPr>
              <a:t>Hsiang-Yu Chuang</a:t>
            </a:r>
            <a:endParaRPr kumimoji="0" lang="en-US" altLang="zh-TW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  <a:p>
            <a:pPr marL="0" marR="0" lvl="0" indent="0" algn="l" defTabSz="432054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Research Area</a:t>
            </a:r>
            <a:r>
              <a:rPr kumimoji="0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:  Development of New Organic Reactions, Natural Product Synthesis, </a:t>
            </a:r>
            <a:r>
              <a:rPr kumimoji="0" lang="en-US" altLang="zh-TW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organoselenium</a:t>
            </a:r>
            <a:r>
              <a:rPr kumimoji="0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 chemistry</a:t>
            </a:r>
          </a:p>
          <a:p>
            <a:pPr marL="0" marR="0" lvl="0" indent="0" algn="l" defTabSz="432054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E-Mail: </a:t>
            </a:r>
            <a:r>
              <a:rPr kumimoji="0" lang="en-US" altLang="zh-TW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hychuang@mail.ncyu.edu.tw</a:t>
            </a:r>
            <a:endParaRPr kumimoji="0" lang="en-US" altLang="zh-TW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  <a:p>
            <a:pPr marL="342900" marR="0" lvl="0" indent="-342900" algn="l" defTabSz="432054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+mj-lt"/>
              <a:buAutoNum type="arabicPeriod" startAt="3"/>
              <a:tabLst/>
              <a:defRPr/>
            </a:pPr>
            <a:endParaRPr kumimoji="0" lang="en-US" altLang="zh-TW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新細明體" panose="02020500000000000000" pitchFamily="18" charset="-120"/>
              <a:cs typeface="+mn-cs"/>
            </a:endParaRPr>
          </a:p>
          <a:p>
            <a:pPr marL="342900" marR="0" lvl="0" indent="-342900" algn="l" defTabSz="432054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+mj-lt"/>
              <a:buAutoNum type="arabicPeriod" startAt="3"/>
              <a:tabLst/>
              <a:defRPr/>
            </a:pPr>
            <a:endParaRPr kumimoji="0" lang="en-US" altLang="zh-TW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0" name="文字方塊 12">
            <a:extLst>
              <a:ext uri="{FF2B5EF4-FFF2-40B4-BE49-F238E27FC236}">
                <a16:creationId xmlns:a16="http://schemas.microsoft.com/office/drawing/2014/main" id="{4DDB478A-8BA7-6C3F-767C-1E06F8F81F7A}"/>
              </a:ext>
            </a:extLst>
          </p:cNvPr>
          <p:cNvSpPr txBox="1"/>
          <p:nvPr/>
        </p:nvSpPr>
        <p:spPr>
          <a:xfrm>
            <a:off x="1221494" y="37337216"/>
            <a:ext cx="9921714" cy="53860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32054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Research Interests</a:t>
            </a:r>
            <a:r>
              <a:rPr kumimoji="0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：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     </a:t>
            </a:r>
          </a:p>
          <a:p>
            <a:pPr marL="0" marR="0" lvl="0" indent="0" algn="just" defTabSz="432054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2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75000"/>
                  </a:srgb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Natural products synthesis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: We have been focused on the synthesis of  13-deoxyserratine from </a:t>
            </a:r>
            <a:r>
              <a:rPr kumimoji="0" lang="en-US" altLang="zh-TW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L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-proline using a 1,3-dipolar cycloaddition as key reaction to introduce the highly challenging two contiguous quaternary centers. </a:t>
            </a:r>
          </a:p>
          <a:p>
            <a:pPr marL="0" marR="0" lvl="0" indent="0" algn="l" defTabSz="432054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新細明體" panose="02020500000000000000" pitchFamily="18" charset="-120"/>
              <a:cs typeface="+mn-cs"/>
            </a:endParaRPr>
          </a:p>
          <a:p>
            <a:pPr marL="0" marR="0" lvl="0" indent="0" algn="l" defTabSz="432054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新細明體" panose="02020500000000000000" pitchFamily="18" charset="-120"/>
              <a:cs typeface="+mn-cs"/>
            </a:endParaRPr>
          </a:p>
          <a:p>
            <a:pPr marL="342900" marR="0" lvl="0" indent="-342900" algn="l" defTabSz="432054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altLang="zh-TW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新細明體" panose="02020500000000000000" pitchFamily="18" charset="-120"/>
              <a:cs typeface="+mn-cs"/>
            </a:endParaRPr>
          </a:p>
          <a:p>
            <a:pPr marL="342900" marR="0" lvl="0" indent="-342900" algn="l" defTabSz="432054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altLang="zh-TW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新細明體" panose="02020500000000000000" pitchFamily="18" charset="-120"/>
              <a:cs typeface="+mn-cs"/>
            </a:endParaRPr>
          </a:p>
          <a:p>
            <a:pPr marL="0" marR="0" lvl="0" indent="0" algn="l" defTabSz="432054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新細明體" panose="02020500000000000000" pitchFamily="18" charset="-120"/>
              <a:cs typeface="+mn-cs"/>
            </a:endParaRPr>
          </a:p>
          <a:p>
            <a:pPr marL="342900" marR="0" lvl="0" indent="-342900" algn="l" defTabSz="432054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+mj-lt"/>
              <a:buAutoNum type="arabicPeriod" startAt="3"/>
              <a:tabLst/>
              <a:defRPr/>
            </a:pPr>
            <a:endParaRPr kumimoji="0" lang="en-US" altLang="zh-TW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新細明體" panose="02020500000000000000" pitchFamily="18" charset="-120"/>
              <a:cs typeface="+mn-cs"/>
            </a:endParaRPr>
          </a:p>
          <a:p>
            <a:pPr marL="342900" marR="0" lvl="0" indent="-342900" algn="l" defTabSz="432054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+mj-lt"/>
              <a:buAutoNum type="arabicPeriod" startAt="3"/>
              <a:tabLst/>
              <a:defRPr/>
            </a:pPr>
            <a:endParaRPr kumimoji="0" lang="en-US" altLang="zh-TW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4863293-EA18-2E28-07B3-6A20104EC7A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71482" y="40448815"/>
            <a:ext cx="9804400" cy="22606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E9A98D1-88D6-F43F-E749-72200B9636E1}"/>
              </a:ext>
            </a:extLst>
          </p:cNvPr>
          <p:cNvSpPr txBox="1"/>
          <p:nvPr/>
        </p:nvSpPr>
        <p:spPr>
          <a:xfrm>
            <a:off x="1289427" y="34469975"/>
            <a:ext cx="10053226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32054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Hsiang-Yu Chuang (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莊翔宇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). National Tsing Hua University (Ph. D., 2017, advisor: Minoru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Isobe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). Postdoctoral Researcher at Vienna University (2019-2020, advisor: Nuno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Maulide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). Assistant Professor at National Chiayi University (2021-present). </a:t>
            </a:r>
            <a:endParaRPr kumimoji="0" lang="en-US" altLang="zh-TW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A0F7677-E81A-A072-9654-C69B6086A26B}"/>
              </a:ext>
            </a:extLst>
          </p:cNvPr>
          <p:cNvSpPr txBox="1"/>
          <p:nvPr/>
        </p:nvSpPr>
        <p:spPr>
          <a:xfrm>
            <a:off x="12305627" y="34457574"/>
            <a:ext cx="7792795" cy="38625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3205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2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Development of New Organic Reactions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: Our group focus on development of new double bond and triple bond transformations by using </a:t>
            </a:r>
            <a:r>
              <a:rPr kumimoji="0" lang="en-US" altLang="zh-TW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organoselenium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 catalysts towards various biologically important molecules.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3205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TW" sz="8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新細明體" panose="02020500000000000000" pitchFamily="18" charset="-120"/>
              <a:ea typeface="+mn-ea"/>
              <a:cs typeface="+mn-cs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EE85EE2-441B-F21D-48B5-0317D3D0B57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265024" y="37487411"/>
            <a:ext cx="7874000" cy="21082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B126D21-0865-D76D-2797-EB87FB736A6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2184529" y="39977777"/>
            <a:ext cx="8051800" cy="2921000"/>
          </a:xfrm>
          <a:prstGeom prst="rect">
            <a:avLst/>
          </a:prstGeom>
        </p:spPr>
      </p:pic>
      <p:pic>
        <p:nvPicPr>
          <p:cNvPr id="26" name="Picture 14" descr="NMR - 核磁共振儀 (300MHz)圖片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02770" y="36555848"/>
            <a:ext cx="8578423" cy="6433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文字方塊 27"/>
          <p:cNvSpPr txBox="1"/>
          <p:nvPr/>
        </p:nvSpPr>
        <p:spPr>
          <a:xfrm>
            <a:off x="4254236" y="153174"/>
            <a:ext cx="23973230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11000" b="1" dirty="0" smtClean="0">
                <a:solidFill>
                  <a:srgbClr val="CC0099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  <a:cs typeface="Arial Unicode MS" pitchFamily="34" charset="-120"/>
              </a:rPr>
              <a:t>國 立 嘉 義 大 學 應 用 化 學 系</a:t>
            </a:r>
            <a:endParaRPr lang="en-US" altLang="zh-TW" sz="11000" b="1" dirty="0" smtClean="0">
              <a:solidFill>
                <a:srgbClr val="CC0099"/>
              </a:solidFill>
              <a:latin typeface="華康中特圓體" panose="020F0809000000000000" pitchFamily="49" charset="-120"/>
              <a:ea typeface="華康中特圓體" panose="020F0809000000000000" pitchFamily="49" charset="-120"/>
              <a:cs typeface="Arial Unicode MS" pitchFamily="34" charset="-12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5615199" y="2113749"/>
            <a:ext cx="21642648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9500" b="1" dirty="0">
                <a:solidFill>
                  <a:srgbClr val="009900"/>
                </a:solidFill>
                <a:latin typeface="Arial Rounded MT Bold" panose="020F0704030504030204" pitchFamily="34" charset="0"/>
                <a:ea typeface="華康中特圓體" panose="020F0809000000000000"/>
                <a:cs typeface="Arial Unicode MS" pitchFamily="34" charset="-120"/>
              </a:rPr>
              <a:t>掌握</a:t>
            </a:r>
            <a:r>
              <a:rPr lang="zh-TW" altLang="en-US" sz="9500" b="1" dirty="0" smtClean="0">
                <a:solidFill>
                  <a:srgbClr val="009900"/>
                </a:solidFill>
                <a:latin typeface="Arial Rounded MT Bold" panose="020F0704030504030204" pitchFamily="34" charset="0"/>
                <a:ea typeface="華康中特圓體" panose="020F0809000000000000"/>
                <a:cs typeface="Arial Unicode MS" pitchFamily="34" charset="-120"/>
              </a:rPr>
              <a:t>化學先進技術，創造你的明亮未來</a:t>
            </a:r>
          </a:p>
        </p:txBody>
      </p:sp>
    </p:spTree>
    <p:extLst>
      <p:ext uri="{BB962C8B-B14F-4D97-AF65-F5344CB8AC3E}">
        <p14:creationId xmlns:p14="http://schemas.microsoft.com/office/powerpoint/2010/main" val="12734785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5332889" y="2578948"/>
            <a:ext cx="21642648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9500" b="1" dirty="0">
                <a:solidFill>
                  <a:srgbClr val="009900"/>
                </a:solidFill>
                <a:latin typeface="Arial Rounded MT Bold" panose="020F0704030504030204" pitchFamily="34" charset="0"/>
                <a:ea typeface="華康中特圓體" panose="020F0809000000000000"/>
                <a:cs typeface="Arial Unicode MS" pitchFamily="34" charset="-120"/>
              </a:rPr>
              <a:t>掌握</a:t>
            </a:r>
            <a:r>
              <a:rPr lang="zh-TW" altLang="en-US" sz="9500" b="1" dirty="0" smtClean="0">
                <a:solidFill>
                  <a:srgbClr val="009900"/>
                </a:solidFill>
                <a:latin typeface="Arial Rounded MT Bold" panose="020F0704030504030204" pitchFamily="34" charset="0"/>
                <a:ea typeface="華康中特圓體" panose="020F0809000000000000"/>
                <a:cs typeface="Arial Unicode MS" pitchFamily="34" charset="-120"/>
              </a:rPr>
              <a:t>化學先進技術，創造你的明亮未來</a:t>
            </a:r>
          </a:p>
        </p:txBody>
      </p:sp>
      <p:pic>
        <p:nvPicPr>
          <p:cNvPr id="1038" name="Picture 14" descr="C:\Users\USER\Desktop\設計海報\logo_ncyu_foote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860" y="278975"/>
            <a:ext cx="3753465" cy="379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4501668" y="215734"/>
            <a:ext cx="23973230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11000" b="1" dirty="0" smtClean="0">
                <a:solidFill>
                  <a:srgbClr val="CC0099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  <a:cs typeface="Arial Unicode MS" pitchFamily="34" charset="-120"/>
              </a:rPr>
              <a:t>國 立 嘉 義 大 學 應 用 化 學 系</a:t>
            </a:r>
            <a:endParaRPr lang="en-US" altLang="zh-TW" sz="11000" b="1" dirty="0" smtClean="0">
              <a:solidFill>
                <a:srgbClr val="CC0099"/>
              </a:solidFill>
              <a:latin typeface="華康中特圓體" panose="020F0809000000000000" pitchFamily="49" charset="-120"/>
              <a:ea typeface="華康中特圓體" panose="020F0809000000000000" pitchFamily="49" charset="-120"/>
              <a:cs typeface="Arial Unicode MS" pitchFamily="34" charset="-120"/>
            </a:endParaRPr>
          </a:p>
        </p:txBody>
      </p:sp>
      <p:pic>
        <p:nvPicPr>
          <p:cNvPr id="4" name="圖片 3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1377" y="161754"/>
            <a:ext cx="4032673" cy="4176464"/>
          </a:xfrm>
          <a:prstGeom prst="rect">
            <a:avLst/>
          </a:prstGeom>
        </p:spPr>
      </p:pic>
      <p:sp>
        <p:nvSpPr>
          <p:cNvPr id="37" name="文字方塊 36"/>
          <p:cNvSpPr txBox="1"/>
          <p:nvPr/>
        </p:nvSpPr>
        <p:spPr>
          <a:xfrm>
            <a:off x="13713583" y="5732820"/>
            <a:ext cx="4544834" cy="14003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分析化學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58" name="文字方塊 257"/>
          <p:cNvSpPr txBox="1"/>
          <p:nvPr/>
        </p:nvSpPr>
        <p:spPr>
          <a:xfrm>
            <a:off x="2537470" y="39035780"/>
            <a:ext cx="441383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6000" dirty="0" smtClean="0"/>
              <a:t>Micro-Raman</a:t>
            </a:r>
            <a:endParaRPr lang="zh-TW" altLang="en-US" sz="6000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5222" y="8052703"/>
            <a:ext cx="14041560" cy="1037912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214885" y="7921180"/>
            <a:ext cx="14621729" cy="10400057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29358" y="18431822"/>
            <a:ext cx="13608430" cy="10594845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192098" y="18777044"/>
            <a:ext cx="14140459" cy="10305064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98110" y="29472174"/>
            <a:ext cx="15218202" cy="11291797"/>
          </a:xfrm>
          <a:prstGeom prst="rect">
            <a:avLst/>
          </a:prstGeom>
        </p:spPr>
      </p:pic>
      <p:pic>
        <p:nvPicPr>
          <p:cNvPr id="24" name="Picture 10" descr="LCMS-液相層析質譜儀圖片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07749" y="33126226"/>
            <a:ext cx="7983141" cy="5987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圖片 24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825" y="33126226"/>
            <a:ext cx="7632848" cy="5477505"/>
          </a:xfrm>
          <a:prstGeom prst="rect">
            <a:avLst/>
          </a:prstGeom>
        </p:spPr>
      </p:pic>
      <p:sp>
        <p:nvSpPr>
          <p:cNvPr id="27" name="文字方塊 26"/>
          <p:cNvSpPr txBox="1"/>
          <p:nvPr/>
        </p:nvSpPr>
        <p:spPr>
          <a:xfrm>
            <a:off x="26778928" y="39292964"/>
            <a:ext cx="277486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6000" dirty="0" smtClean="0"/>
              <a:t>LC-Mass</a:t>
            </a:r>
            <a:endParaRPr lang="zh-TW" altLang="en-US" sz="6000" dirty="0"/>
          </a:p>
        </p:txBody>
      </p:sp>
    </p:spTree>
    <p:extLst>
      <p:ext uri="{BB962C8B-B14F-4D97-AF65-F5344CB8AC3E}">
        <p14:creationId xmlns:p14="http://schemas.microsoft.com/office/powerpoint/2010/main" val="2104859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5164676" y="2247030"/>
            <a:ext cx="21642648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9500" b="1" dirty="0">
                <a:solidFill>
                  <a:srgbClr val="009900"/>
                </a:solidFill>
                <a:latin typeface="Arial Rounded MT Bold" panose="020F0704030504030204" pitchFamily="34" charset="0"/>
                <a:ea typeface="華康中特圓體" panose="020F0809000000000000"/>
                <a:cs typeface="Arial Unicode MS" pitchFamily="34" charset="-120"/>
              </a:rPr>
              <a:t>掌握</a:t>
            </a:r>
            <a:r>
              <a:rPr lang="zh-TW" altLang="en-US" sz="9500" b="1" dirty="0" smtClean="0">
                <a:solidFill>
                  <a:srgbClr val="009900"/>
                </a:solidFill>
                <a:latin typeface="Arial Rounded MT Bold" panose="020F0704030504030204" pitchFamily="34" charset="0"/>
                <a:ea typeface="華康中特圓體" panose="020F0809000000000000"/>
                <a:cs typeface="Arial Unicode MS" pitchFamily="34" charset="-120"/>
              </a:rPr>
              <a:t>化學先進技術，創造你的明亮未來</a:t>
            </a:r>
          </a:p>
        </p:txBody>
      </p:sp>
      <p:pic>
        <p:nvPicPr>
          <p:cNvPr id="1038" name="Picture 14" descr="C:\Users\USER\Desktop\設計海報\logo_ncyu_foote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860" y="278975"/>
            <a:ext cx="3753465" cy="379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4501668" y="215734"/>
            <a:ext cx="23973230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11000" b="1" dirty="0" smtClean="0">
                <a:solidFill>
                  <a:srgbClr val="CC0099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  <a:cs typeface="Arial Unicode MS" pitchFamily="34" charset="-120"/>
              </a:rPr>
              <a:t>國 立 嘉 義 大 學 應 用 化 學 系</a:t>
            </a:r>
            <a:endParaRPr lang="en-US" altLang="zh-TW" sz="11000" b="1" dirty="0" smtClean="0">
              <a:solidFill>
                <a:srgbClr val="CC0099"/>
              </a:solidFill>
              <a:latin typeface="華康中特圓體" panose="020F0809000000000000" pitchFamily="49" charset="-120"/>
              <a:ea typeface="華康中特圓體" panose="020F0809000000000000" pitchFamily="49" charset="-120"/>
              <a:cs typeface="Arial Unicode MS" pitchFamily="34" charset="-120"/>
            </a:endParaRPr>
          </a:p>
        </p:txBody>
      </p:sp>
      <p:pic>
        <p:nvPicPr>
          <p:cNvPr id="4" name="圖片 3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1377" y="161754"/>
            <a:ext cx="4032673" cy="4176464"/>
          </a:xfrm>
          <a:prstGeom prst="rect">
            <a:avLst/>
          </a:prstGeom>
        </p:spPr>
      </p:pic>
      <p:sp>
        <p:nvSpPr>
          <p:cNvPr id="37" name="文字方塊 36"/>
          <p:cNvSpPr txBox="1"/>
          <p:nvPr/>
        </p:nvSpPr>
        <p:spPr>
          <a:xfrm>
            <a:off x="6276215" y="4318414"/>
            <a:ext cx="19805422" cy="14003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理論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化學、生物無機、生物化學及其應用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41623" y="5825028"/>
            <a:ext cx="15724140" cy="11507532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39" y="18304622"/>
            <a:ext cx="15910633" cy="11253529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39" y="5999526"/>
            <a:ext cx="15846688" cy="11607447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128491" y="18373032"/>
            <a:ext cx="15583509" cy="11726768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38500" y="32704841"/>
            <a:ext cx="11995843" cy="10453521"/>
          </a:xfrm>
          <a:prstGeom prst="rect">
            <a:avLst/>
          </a:prstGeom>
        </p:spPr>
      </p:pic>
      <p:sp>
        <p:nvSpPr>
          <p:cNvPr id="31" name="文字方塊 30"/>
          <p:cNvSpPr txBox="1"/>
          <p:nvPr/>
        </p:nvSpPr>
        <p:spPr>
          <a:xfrm>
            <a:off x="5698940" y="30833099"/>
            <a:ext cx="37753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莊琮凱助理教授</a:t>
            </a:r>
            <a:endParaRPr lang="zh-TW" altLang="en-US" sz="4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842214" y="31908419"/>
            <a:ext cx="16202025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sz="3200" dirty="0">
                <a:solidFill>
                  <a:srgbClr val="6666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化學工程、光學檢測、芳香療法、化妝品成分與配方、</a:t>
            </a:r>
            <a:r>
              <a:rPr lang="zh-TW" altLang="en-US" sz="3200" dirty="0">
                <a:solidFill>
                  <a:srgbClr val="22222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經營管理</a:t>
            </a:r>
            <a:endParaRPr lang="zh-TW" altLang="en-US" sz="3200" dirty="0"/>
          </a:p>
        </p:txBody>
      </p:sp>
      <p:pic>
        <p:nvPicPr>
          <p:cNvPr id="35" name="圖片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8926" y="33034843"/>
            <a:ext cx="7367734" cy="5529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34" descr="http://www.fsm.ethz.ch/facilities/jasco-j-815-circular-dichroism/_jcr_content/par/textimage/image.imageformat.lightbox.1289182678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6677" y="33034843"/>
            <a:ext cx="7754574" cy="5526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矩形 6"/>
          <p:cNvSpPr>
            <a:spLocks noChangeArrowheads="1"/>
          </p:cNvSpPr>
          <p:nvPr/>
        </p:nvSpPr>
        <p:spPr bwMode="auto">
          <a:xfrm>
            <a:off x="26941300" y="38726085"/>
            <a:ext cx="188224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3600" b="1" dirty="0"/>
              <a:t>CD-ORD</a:t>
            </a:r>
            <a:endParaRPr lang="zh-TW" altLang="en-US" sz="3600" dirty="0"/>
          </a:p>
        </p:txBody>
      </p:sp>
      <p:sp>
        <p:nvSpPr>
          <p:cNvPr id="40" name="矩形 6"/>
          <p:cNvSpPr>
            <a:spLocks noChangeArrowheads="1"/>
          </p:cNvSpPr>
          <p:nvPr/>
        </p:nvSpPr>
        <p:spPr bwMode="auto">
          <a:xfrm>
            <a:off x="18921669" y="38745361"/>
            <a:ext cx="120257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3600" b="1" dirty="0" smtClean="0"/>
              <a:t>FTIR</a:t>
            </a: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701650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5164676" y="2247030"/>
            <a:ext cx="21642648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9500" b="1" dirty="0">
                <a:solidFill>
                  <a:srgbClr val="009900"/>
                </a:solidFill>
                <a:latin typeface="Arial Rounded MT Bold" panose="020F0704030504030204" pitchFamily="34" charset="0"/>
                <a:ea typeface="華康中特圓體" panose="020F0809000000000000"/>
                <a:cs typeface="Arial Unicode MS" pitchFamily="34" charset="-120"/>
              </a:rPr>
              <a:t>掌握</a:t>
            </a:r>
            <a:r>
              <a:rPr lang="zh-TW" altLang="en-US" sz="9500" b="1" dirty="0" smtClean="0">
                <a:solidFill>
                  <a:srgbClr val="009900"/>
                </a:solidFill>
                <a:latin typeface="Arial Rounded MT Bold" panose="020F0704030504030204" pitchFamily="34" charset="0"/>
                <a:ea typeface="華康中特圓體" panose="020F0809000000000000"/>
                <a:cs typeface="Arial Unicode MS" pitchFamily="34" charset="-120"/>
              </a:rPr>
              <a:t>化學先進技術，創造你的明亮未來</a:t>
            </a:r>
          </a:p>
        </p:txBody>
      </p:sp>
      <p:pic>
        <p:nvPicPr>
          <p:cNvPr id="1038" name="Picture 14" descr="C:\Users\USER\Desktop\設計海報\logo_ncyu_foote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860" y="278975"/>
            <a:ext cx="3753465" cy="379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4501668" y="215734"/>
            <a:ext cx="23973230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11000" b="1" dirty="0" smtClean="0">
                <a:solidFill>
                  <a:srgbClr val="CC0099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  <a:cs typeface="Arial Unicode MS" pitchFamily="34" charset="-120"/>
              </a:rPr>
              <a:t>國 立 嘉 義 大 學 應 用 化 學 系</a:t>
            </a:r>
            <a:endParaRPr lang="en-US" altLang="zh-TW" sz="11000" b="1" dirty="0" smtClean="0">
              <a:solidFill>
                <a:srgbClr val="CC0099"/>
              </a:solidFill>
              <a:latin typeface="華康中特圓體" panose="020F0809000000000000" pitchFamily="49" charset="-120"/>
              <a:ea typeface="華康中特圓體" panose="020F0809000000000000" pitchFamily="49" charset="-120"/>
              <a:cs typeface="Arial Unicode MS" pitchFamily="34" charset="-120"/>
            </a:endParaRPr>
          </a:p>
        </p:txBody>
      </p:sp>
      <p:pic>
        <p:nvPicPr>
          <p:cNvPr id="4" name="圖片 3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1377" y="161754"/>
            <a:ext cx="4032673" cy="4176464"/>
          </a:xfrm>
          <a:prstGeom prst="rect">
            <a:avLst/>
          </a:prstGeom>
        </p:spPr>
      </p:pic>
      <p:sp>
        <p:nvSpPr>
          <p:cNvPr id="37" name="文字方塊 36"/>
          <p:cNvSpPr txBox="1"/>
          <p:nvPr/>
        </p:nvSpPr>
        <p:spPr>
          <a:xfrm>
            <a:off x="12487902" y="3766126"/>
            <a:ext cx="6724918" cy="14003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奈米材料科學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6278" y="5253521"/>
            <a:ext cx="15028943" cy="11531586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197920" y="5387878"/>
            <a:ext cx="15141603" cy="11397229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6860" y="17724129"/>
            <a:ext cx="14765045" cy="12181926"/>
          </a:xfrm>
          <a:prstGeom prst="rect">
            <a:avLst/>
          </a:prstGeom>
        </p:spPr>
      </p:pic>
      <p:pic>
        <p:nvPicPr>
          <p:cNvPr id="249" name="Picture 3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3618" y="31195980"/>
            <a:ext cx="5590691" cy="420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5" name="圖片 254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6904" y="36272226"/>
            <a:ext cx="7560840" cy="5765413"/>
          </a:xfrm>
          <a:prstGeom prst="rect">
            <a:avLst/>
          </a:prstGeom>
        </p:spPr>
      </p:pic>
      <p:pic>
        <p:nvPicPr>
          <p:cNvPr id="256" name="Picture 18" descr="X-Ray繞射儀圖片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5996" y="31195980"/>
            <a:ext cx="5611626" cy="420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文字方塊 17"/>
          <p:cNvSpPr txBox="1"/>
          <p:nvPr/>
        </p:nvSpPr>
        <p:spPr>
          <a:xfrm>
            <a:off x="28385635" y="35441228"/>
            <a:ext cx="13115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800" dirty="0" smtClean="0"/>
              <a:t>TEM</a:t>
            </a:r>
            <a:endParaRPr lang="zh-TW" altLang="en-US" sz="4800" dirty="0"/>
          </a:p>
        </p:txBody>
      </p:sp>
      <p:sp>
        <p:nvSpPr>
          <p:cNvPr id="259" name="文字方塊 258"/>
          <p:cNvSpPr txBox="1"/>
          <p:nvPr/>
        </p:nvSpPr>
        <p:spPr>
          <a:xfrm>
            <a:off x="22551721" y="35441229"/>
            <a:ext cx="12170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800" dirty="0" smtClean="0"/>
              <a:t>XRD</a:t>
            </a:r>
            <a:endParaRPr lang="zh-TW" altLang="en-US" sz="4800" dirty="0"/>
          </a:p>
        </p:txBody>
      </p:sp>
      <p:grpSp>
        <p:nvGrpSpPr>
          <p:cNvPr id="19" name="群組 18"/>
          <p:cNvGrpSpPr/>
          <p:nvPr/>
        </p:nvGrpSpPr>
        <p:grpSpPr>
          <a:xfrm>
            <a:off x="1163498" y="31120535"/>
            <a:ext cx="8583943" cy="11528897"/>
            <a:chOff x="4100181" y="30484031"/>
            <a:chExt cx="8583943" cy="11528897"/>
          </a:xfrm>
        </p:grpSpPr>
        <p:pic>
          <p:nvPicPr>
            <p:cNvPr id="261" name="Picture 4" descr="IJMS | Free Full-Text | Effects of Variation in Al Content on the Emission  of Eu Doped CaAlSiN3 Red Phosphor Synthesized by Combustion Synthesis Method  for White LEDs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9965" y="32470859"/>
              <a:ext cx="7653731" cy="95420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2" name="文字方塊 261"/>
            <p:cNvSpPr txBox="1"/>
            <p:nvPr/>
          </p:nvSpPr>
          <p:spPr>
            <a:xfrm>
              <a:off x="6683993" y="30484031"/>
              <a:ext cx="377539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4000" b="1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黃姝綺助理教授</a:t>
              </a:r>
              <a:endPara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263" name="矩形 262"/>
            <p:cNvSpPr/>
            <p:nvPr/>
          </p:nvSpPr>
          <p:spPr>
            <a:xfrm>
              <a:off x="4100181" y="31307343"/>
              <a:ext cx="8583943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3200" dirty="0">
                  <a:solidFill>
                    <a:srgbClr val="666666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發光材料合成與分析、光電能源材料合成與應用、陶瓷材料製程開發、 半導體化合物合成</a:t>
              </a:r>
              <a:endParaRPr lang="zh-TW" altLang="en-US" sz="3200" dirty="0"/>
            </a:p>
          </p:txBody>
        </p:sp>
      </p:grpSp>
      <p:grpSp>
        <p:nvGrpSpPr>
          <p:cNvPr id="264" name="群組 263"/>
          <p:cNvGrpSpPr/>
          <p:nvPr/>
        </p:nvGrpSpPr>
        <p:grpSpPr>
          <a:xfrm>
            <a:off x="9393009" y="31195980"/>
            <a:ext cx="11724368" cy="9056791"/>
            <a:chOff x="11953553" y="30804633"/>
            <a:chExt cx="11233690" cy="8533212"/>
          </a:xfrm>
        </p:grpSpPr>
        <p:sp>
          <p:nvSpPr>
            <p:cNvPr id="265" name="文字方塊 264"/>
            <p:cNvSpPr txBox="1"/>
            <p:nvPr/>
          </p:nvSpPr>
          <p:spPr>
            <a:xfrm>
              <a:off x="14952160" y="30804633"/>
              <a:ext cx="3617389" cy="6669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4000" b="1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吳奇勳助理教授</a:t>
              </a:r>
              <a:endPara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266" name="矩形 265"/>
            <p:cNvSpPr/>
            <p:nvPr/>
          </p:nvSpPr>
          <p:spPr>
            <a:xfrm>
              <a:off x="14603300" y="31681469"/>
              <a:ext cx="8583943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3200" dirty="0">
                  <a:solidFill>
                    <a:srgbClr val="666666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計算化學、雷射結晶學</a:t>
              </a:r>
              <a:endParaRPr lang="zh-TW" altLang="en-US" sz="3200" dirty="0"/>
            </a:p>
          </p:txBody>
        </p:sp>
        <p:pic>
          <p:nvPicPr>
            <p:cNvPr id="267" name="圖片 266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1953553" y="33143784"/>
              <a:ext cx="10346312" cy="6194061"/>
            </a:xfrm>
            <a:prstGeom prst="rect">
              <a:avLst/>
            </a:prstGeom>
          </p:spPr>
        </p:pic>
      </p:grpSp>
      <p:sp>
        <p:nvSpPr>
          <p:cNvPr id="268" name="文字方塊 267"/>
          <p:cNvSpPr txBox="1"/>
          <p:nvPr/>
        </p:nvSpPr>
        <p:spPr>
          <a:xfrm>
            <a:off x="23260199" y="42034933"/>
            <a:ext cx="7094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800" dirty="0" smtClean="0"/>
              <a:t>Micro-Raman spectrometer</a:t>
            </a:r>
            <a:endParaRPr lang="zh-TW" altLang="en-US" sz="4800" dirty="0"/>
          </a:p>
        </p:txBody>
      </p:sp>
      <p:pic>
        <p:nvPicPr>
          <p:cNvPr id="20" name="圖片 1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4961974" y="17749003"/>
            <a:ext cx="17145586" cy="11720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1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1998</TotalTime>
  <Words>256</Words>
  <Application>Microsoft Office PowerPoint</Application>
  <PresentationFormat>自訂</PresentationFormat>
  <Paragraphs>43</Paragraphs>
  <Slides>4</Slides>
  <Notes>4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5" baseType="lpstr">
      <vt:lpstr>Arial Unicode MS</vt:lpstr>
      <vt:lpstr>華康中特圓體</vt:lpstr>
      <vt:lpstr>微軟正黑體</vt:lpstr>
      <vt:lpstr>新細明體</vt:lpstr>
      <vt:lpstr>Arial</vt:lpstr>
      <vt:lpstr>Arial Rounded MT Bold</vt:lpstr>
      <vt:lpstr>Calibri</vt:lpstr>
      <vt:lpstr>Cambria</vt:lpstr>
      <vt:lpstr>Times New Roman</vt:lpstr>
      <vt:lpstr>標楷體</vt:lpstr>
      <vt:lpstr>Office 佈景主題</vt:lpstr>
      <vt:lpstr>PowerPoint 簡報</vt:lpstr>
      <vt:lpstr>PowerPoint 簡報</vt:lpstr>
      <vt:lpstr>PowerPoint 簡報</vt:lpstr>
      <vt:lpstr>PowerPoint 簡報</vt:lpstr>
    </vt:vector>
  </TitlesOfParts>
  <Company>OEM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Chia-Chi</dc:creator>
  <cp:lastModifiedBy>User</cp:lastModifiedBy>
  <cp:revision>89</cp:revision>
  <cp:lastPrinted>2023-03-03T03:40:33Z</cp:lastPrinted>
  <dcterms:created xsi:type="dcterms:W3CDTF">2016-11-30T07:03:05Z</dcterms:created>
  <dcterms:modified xsi:type="dcterms:W3CDTF">2023-04-16T02:50:33Z</dcterms:modified>
</cp:coreProperties>
</file>